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97" r:id="rId2"/>
    <p:sldId id="391" r:id="rId3"/>
    <p:sldId id="399" r:id="rId4"/>
    <p:sldId id="400" r:id="rId5"/>
    <p:sldId id="401" r:id="rId6"/>
    <p:sldId id="402" r:id="rId7"/>
    <p:sldId id="403" r:id="rId8"/>
    <p:sldId id="406" r:id="rId9"/>
    <p:sldId id="405" r:id="rId10"/>
    <p:sldId id="404" r:id="rId11"/>
    <p:sldId id="40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6DD44C-450A-4D9E-9E05-236E3D668328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31E7C6-5C66-4178-9ACD-24F938BB3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417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Latn-CS">
                <a:latin typeface="Arial" charset="0"/>
              </a:rPr>
              <a:t>Zameni ovu tabelu drugom koju sam ti dala</a:t>
            </a:r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593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3FA841A3-A971-45C8-86F2-EDD72AC00B8B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644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035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38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5004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9842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309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6215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6212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298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541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76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937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920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831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15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948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841A3-A971-45C8-86F2-EDD72AC00B8B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145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841A3-A971-45C8-86F2-EDD72AC00B8B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0577D-A1A5-4A94-8D2E-FE1A319AD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7297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Comic Sans MS" panose="030F0702030302020204" pitchFamily="66" charset="0"/>
          <a:ea typeface="+mj-ea"/>
          <a:cs typeface="+mj-cs"/>
        </a:defRPr>
      </a:lvl1pPr>
    </p:titleStyle>
    <p:bodyStyle>
      <a:lvl1pPr marL="228600" indent="-228600" algn="just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1pPr>
      <a:lvl2pPr marL="685800" indent="-228600" algn="just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just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just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just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35EAA-24B2-0E83-BDEE-FFA767C35F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788" y="1824500"/>
            <a:ext cx="11535508" cy="1357607"/>
          </a:xfrm>
        </p:spPr>
        <p:txBody>
          <a:bodyPr>
            <a:normAutofit/>
          </a:bodyPr>
          <a:lstStyle/>
          <a:p>
            <a:pPr algn="ctr"/>
            <a:r>
              <a:rPr lang="sr-Cyrl-RS" sz="3600" dirty="0"/>
              <a:t>Терапија код </a:t>
            </a:r>
            <a:r>
              <a:rPr lang="sr-Cyrl-RS" sz="3600" dirty="0" err="1"/>
              <a:t>Тромбоцитопениј</a:t>
            </a:r>
            <a:r>
              <a:rPr lang="en-US" sz="3600"/>
              <a:t>A</a:t>
            </a:r>
            <a:endParaRPr lang="en-US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63DAE5-83E4-202E-474D-2CC643EC6394}"/>
              </a:ext>
            </a:extLst>
          </p:cNvPr>
          <p:cNvSpPr txBox="1"/>
          <p:nvPr/>
        </p:nvSpPr>
        <p:spPr>
          <a:xfrm>
            <a:off x="970670" y="5711483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>
                <a:latin typeface="Comic Sans MS" panose="030F0702030302020204" pitchFamily="66" charset="0"/>
              </a:rPr>
              <a:t>др Божидар </a:t>
            </a:r>
            <a:r>
              <a:rPr lang="sr-Cyrl-RS" dirty="0" err="1">
                <a:latin typeface="Comic Sans MS" panose="030F0702030302020204" pitchFamily="66" charset="0"/>
              </a:rPr>
              <a:t>Пиндовић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A6441C-AA40-ECED-17E3-974CC1B4DA77}"/>
              </a:ext>
            </a:extLst>
          </p:cNvPr>
          <p:cNvSpPr txBox="1"/>
          <p:nvPr/>
        </p:nvSpPr>
        <p:spPr>
          <a:xfrm>
            <a:off x="4718091" y="5711483"/>
            <a:ext cx="3042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>
                <a:latin typeface="Comic Sans MS" panose="030F0702030302020204" pitchFamily="66" charset="0"/>
              </a:rPr>
              <a:t>Универзитет у Крагујевцу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50D6FC-1AE2-1E7B-E0D7-1DE2D5F90456}"/>
              </a:ext>
            </a:extLst>
          </p:cNvPr>
          <p:cNvSpPr txBox="1"/>
          <p:nvPr/>
        </p:nvSpPr>
        <p:spPr>
          <a:xfrm>
            <a:off x="8750334" y="5711483"/>
            <a:ext cx="3433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>
                <a:latin typeface="Comic Sans MS" panose="030F0702030302020204" pitchFamily="66" charset="0"/>
              </a:rPr>
              <a:t>Факултет медицинских наука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290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7298C-5E7D-A542-429B-95CDE4C11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0" dirty="0" err="1">
                <a:effectLst/>
              </a:rPr>
              <a:t>Ритуксимаб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6590B-121B-E0B0-4527-8452DC5CF7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841" y="2580866"/>
            <a:ext cx="4878386" cy="2294379"/>
          </a:xfrm>
        </p:spPr>
        <p:txBody>
          <a:bodyPr/>
          <a:lstStyle/>
          <a:p>
            <a:r>
              <a:rPr lang="sr-Cyrl-RS" b="0" i="0" dirty="0" err="1">
                <a:effectLst/>
                <a:cs typeface="Calibri" panose="020F0502020204030204" pitchFamily="34" charset="0"/>
              </a:rPr>
              <a:t>Ритуксимаб</a:t>
            </a:r>
            <a:r>
              <a:rPr lang="sr-Cyrl-RS" b="0" i="0" dirty="0">
                <a:effectLst/>
                <a:cs typeface="Calibri" panose="020F0502020204030204" pitchFamily="34" charset="0"/>
              </a:rPr>
              <a:t> је </a:t>
            </a:r>
            <a:r>
              <a:rPr lang="sr-Cyrl-RS" b="0" i="0" dirty="0" err="1">
                <a:effectLst/>
                <a:cs typeface="Calibri" panose="020F0502020204030204" pitchFamily="34" charset="0"/>
              </a:rPr>
              <a:t>моноклонско</a:t>
            </a:r>
            <a:r>
              <a:rPr lang="sr-Cyrl-RS" b="0" i="0" dirty="0">
                <a:effectLst/>
                <a:cs typeface="Calibri" panose="020F0502020204030204" pitchFamily="34" charset="0"/>
              </a:rPr>
              <a:t> антитело које се везује за </a:t>
            </a:r>
            <a:r>
              <a:rPr lang="en-US" b="0" i="0" dirty="0">
                <a:effectLst/>
                <a:cs typeface="Calibri" panose="020F0502020204030204" pitchFamily="34" charset="0"/>
              </a:rPr>
              <a:t>CD20</a:t>
            </a:r>
            <a:r>
              <a:rPr lang="sr-Cyrl-RS" b="0" i="0" dirty="0">
                <a:effectLst/>
                <a:cs typeface="Calibri" panose="020F0502020204030204" pitchFamily="34" charset="0"/>
              </a:rPr>
              <a:t> молекул</a:t>
            </a:r>
            <a:r>
              <a:rPr lang="en-US" b="0" i="0" dirty="0">
                <a:effectLst/>
                <a:cs typeface="Calibri" panose="020F0502020204030204" pitchFamily="34" charset="0"/>
              </a:rPr>
              <a:t>, </a:t>
            </a:r>
            <a:r>
              <a:rPr lang="sr-Cyrl-RS" b="0" i="0" dirty="0">
                <a:effectLst/>
                <a:cs typeface="Calibri" panose="020F0502020204030204" pitchFamily="34" charset="0"/>
              </a:rPr>
              <a:t>присутан на површини Б лимфоцита.</a:t>
            </a:r>
            <a:endParaRPr lang="en-US" dirty="0">
              <a:cs typeface="Calibri" panose="020F050202020403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B67D8B-8D99-97EC-AC48-36A170BDF8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2580866"/>
            <a:ext cx="5763065" cy="2772680"/>
          </a:xfrm>
        </p:spPr>
        <p:txBody>
          <a:bodyPr/>
          <a:lstStyle/>
          <a:p>
            <a:r>
              <a:rPr lang="sr-Cyrl-RS" b="0" i="0" dirty="0">
                <a:effectLst/>
                <a:cs typeface="Calibri" panose="020F0502020204030204" pitchFamily="34" charset="0"/>
              </a:rPr>
              <a:t>Ово доводи до деструкције Б лимфоцита, и тиме смањује </a:t>
            </a:r>
            <a:r>
              <a:rPr lang="sr-Cyrl-RS" b="0" i="0" dirty="0" err="1">
                <a:effectLst/>
                <a:cs typeface="Calibri" panose="020F0502020204030204" pitchFamily="34" charset="0"/>
              </a:rPr>
              <a:t>имунски</a:t>
            </a:r>
            <a:r>
              <a:rPr lang="sr-Cyrl-RS" b="0" i="0" dirty="0">
                <a:effectLst/>
                <a:cs typeface="Calibri" panose="020F0502020204030204" pitchFamily="34" charset="0"/>
              </a:rPr>
              <a:t> одговор код </a:t>
            </a:r>
            <a:r>
              <a:rPr lang="sr-Cyrl-RS" b="0" i="0" dirty="0" err="1">
                <a:effectLst/>
                <a:cs typeface="Calibri" panose="020F0502020204030204" pitchFamily="34" charset="0"/>
              </a:rPr>
              <a:t>аутоимунских</a:t>
            </a:r>
            <a:r>
              <a:rPr lang="sr-Cyrl-RS" b="0" i="0" dirty="0">
                <a:effectLst/>
                <a:cs typeface="Calibri" panose="020F0502020204030204" pitchFamily="34" charset="0"/>
              </a:rPr>
              <a:t> обољења, укључујући</a:t>
            </a:r>
            <a:r>
              <a:rPr lang="sr-Latn-RS" b="0" i="0" dirty="0">
                <a:effectLst/>
                <a:cs typeface="Calibri" panose="020F0502020204030204" pitchFamily="34" charset="0"/>
              </a:rPr>
              <a:t> </a:t>
            </a:r>
            <a:r>
              <a:rPr lang="sr-Cyrl-RS" b="0" i="0" dirty="0">
                <a:effectLst/>
                <a:cs typeface="Calibri" panose="020F0502020204030204" pitchFamily="34" charset="0"/>
              </a:rPr>
              <a:t>и </a:t>
            </a:r>
            <a:r>
              <a:rPr lang="sr-Cyrl-RS" b="0" i="0" dirty="0" err="1">
                <a:effectLst/>
                <a:cs typeface="Calibri" panose="020F0502020204030204" pitchFamily="34" charset="0"/>
              </a:rPr>
              <a:t>имунски</a:t>
            </a:r>
            <a:r>
              <a:rPr lang="sr-Cyrl-RS" b="0" i="0" dirty="0">
                <a:effectLst/>
                <a:cs typeface="Calibri" panose="020F0502020204030204" pitchFamily="34" charset="0"/>
              </a:rPr>
              <a:t> посредовану </a:t>
            </a:r>
            <a:r>
              <a:rPr lang="sr-Cyrl-RS" b="0" i="0" dirty="0" err="1">
                <a:effectLst/>
                <a:cs typeface="Calibri" panose="020F0502020204030204" pitchFamily="34" charset="0"/>
              </a:rPr>
              <a:t>тромбоцитопенију</a:t>
            </a:r>
            <a:endParaRPr lang="en-US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649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33A8D-3C3E-D78E-66BA-82B1E6A68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effectLst/>
              </a:rPr>
              <a:t>Campath-1H (Alemtuzumab)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240B5-8C7D-8F33-AE8A-5815416FBA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4635" y="2390163"/>
            <a:ext cx="4878389" cy="3541714"/>
          </a:xfrm>
        </p:spPr>
        <p:txBody>
          <a:bodyPr/>
          <a:lstStyle/>
          <a:p>
            <a:r>
              <a:rPr lang="ru-RU" b="0" i="0" dirty="0">
                <a:effectLst/>
                <a:cs typeface="Calibri" panose="020F0502020204030204" pitchFamily="34" charset="0"/>
              </a:rPr>
              <a:t>Alemtuzumab делује тако што се везује за CD52, присутан на површини Т и B лимфоцита, што доводи до деструкције ових ћелија.</a:t>
            </a:r>
          </a:p>
          <a:p>
            <a:endParaRPr lang="en-US" dirty="0">
              <a:cs typeface="Calibri" panose="020F050202020403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6DA258-8030-BBA2-5801-8C990E78A2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48978" y="2390163"/>
            <a:ext cx="4875211" cy="3541714"/>
          </a:xfrm>
        </p:spPr>
        <p:txBody>
          <a:bodyPr/>
          <a:lstStyle/>
          <a:p>
            <a:r>
              <a:rPr lang="ru-RU" dirty="0">
                <a:cs typeface="Calibri" panose="020F0502020204030204" pitchFamily="34" charset="0"/>
              </a:rPr>
              <a:t>Обично се примењује као интравенозна инјекција под медицинским надзором.</a:t>
            </a:r>
            <a:endParaRPr lang="en-US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425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Čuvar mesta za sadržaj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26012868"/>
              </p:ext>
            </p:extLst>
          </p:nvPr>
        </p:nvGraphicFramePr>
        <p:xfrm>
          <a:off x="1860547" y="904002"/>
          <a:ext cx="8470905" cy="5299711"/>
        </p:xfrm>
        <a:graphic>
          <a:graphicData uri="http://schemas.openxmlformats.org/drawingml/2006/table">
            <a:tbl>
              <a:tblPr/>
              <a:tblGrid>
                <a:gridCol w="22017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691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30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1. </a:t>
                      </a:r>
                      <a:r>
                        <a:rPr kumimoji="0" lang="sr-Cyrl-R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Терапијска линија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иницијално лечење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) </a:t>
                      </a: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sr-Cyrl-R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кортикостероиди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Prednizon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;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Metilprednizolon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;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Dexametason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IVIg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анти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-D</a:t>
                      </a:r>
                      <a:r>
                        <a:rPr kumimoji="0" lang="en-U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0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2. </a:t>
                      </a:r>
                      <a:r>
                        <a:rPr kumimoji="0" lang="sr-Cyrl-R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Терапијска линија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sr-Cyrl-R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спленектомија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sr-Latn-C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azatioprin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; </a:t>
                      </a:r>
                      <a:r>
                        <a:rPr kumimoji="0" lang="sr-Latn-C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ciklosporin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 A; </a:t>
                      </a:r>
                      <a:r>
                        <a:rPr kumimoji="0" lang="sr-Latn-C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vinka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 alkaloidi; </a:t>
                      </a:r>
                      <a:r>
                        <a:rPr kumimoji="0" lang="sr-Latn-C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ciklofosfamid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; </a:t>
                      </a:r>
                      <a:r>
                        <a:rPr kumimoji="0" lang="sr-Latn-C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agonisti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 TPO receptora; </a:t>
                      </a:r>
                      <a:r>
                        <a:rPr kumimoji="0" lang="sr-Latn-C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mikofenolat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 mofetil</a:t>
                      </a:r>
                      <a:r>
                        <a:rPr kumimoji="0" lang="sr-Latn-C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; danazol</a:t>
                      </a:r>
                      <a:r>
                        <a:rPr kumimoji="0" lang="sr-Latn-C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; dapson</a:t>
                      </a:r>
                      <a:r>
                        <a:rPr kumimoji="0" lang="sr-Latn-C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; rituksimab</a:t>
                      </a:r>
                      <a:r>
                        <a:rPr kumimoji="0" lang="sr-Latn-C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0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Latn-C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3. </a:t>
                      </a:r>
                      <a:r>
                        <a:rPr kumimoji="0" lang="sr-Cyrl-R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Терапијска линија</a:t>
                      </a: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За </a:t>
                      </a:r>
                      <a:r>
                        <a:rPr kumimoji="0" lang="sr-Cyrl-R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рефрактерну</a:t>
                      </a: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 ИТП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категорија</a:t>
                      </a:r>
                      <a:r>
                        <a:rPr kumimoji="0" lang="sr-Latn-C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 A: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довољно клиничких података о ефикасности 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sr-Cyrl-R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Агонисти</a:t>
                      </a: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 ТПО рецептора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74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 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категорија</a:t>
                      </a:r>
                      <a:r>
                        <a:rPr kumimoji="0" lang="sr-Latn-C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Б</a:t>
                      </a:r>
                      <a:r>
                        <a:rPr kumimoji="0" lang="sr-Latn-C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: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недовољно клиничких података о ефикасности, потенцијално токсични) </a:t>
                      </a:r>
                    </a:p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Комбинација лекова 1. и 2. линије </a:t>
                      </a:r>
                    </a:p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Комбинована </a:t>
                      </a:r>
                      <a:r>
                        <a:rPr kumimoji="0" lang="sr-Cyrl-R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хемиотерапија</a:t>
                      </a: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Campath-1H</a:t>
                      </a:r>
                      <a:endParaRPr kumimoji="0" lang="sr-Cyrl-R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 pitchFamily="18" charset="0"/>
                      </a:endParaRPr>
                    </a:p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Трансплантација матичне ћелије </a:t>
                      </a:r>
                      <a:r>
                        <a:rPr kumimoji="0" lang="sr-Cyrl-R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cs typeface="Times New Roman" pitchFamily="18" charset="0"/>
                        </a:rPr>
                        <a:t>хематопоезе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5858" name="Pravougaonik 4"/>
          <p:cNvSpPr>
            <a:spLocks noChangeArrowheads="1"/>
          </p:cNvSpPr>
          <p:nvPr/>
        </p:nvSpPr>
        <p:spPr bwMode="auto">
          <a:xfrm>
            <a:off x="1919536" y="6426200"/>
            <a:ext cx="29527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1100" baseline="300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sr-Latn-CS" sz="1100" dirty="0">
                <a:latin typeface="Times New Roman" pitchFamily="18" charset="0"/>
                <a:cs typeface="Times New Roman" pitchFamily="18" charset="0"/>
              </a:rPr>
              <a:t>registrovan za ITP, u upotrebi samo u SAD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1100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sr-Latn-CS" sz="1100" dirty="0">
                <a:latin typeface="Times New Roman" pitchFamily="18" charset="0"/>
                <a:cs typeface="Times New Roman" pitchFamily="18" charset="0"/>
              </a:rPr>
              <a:t>nisu registrovani za ITP 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705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67A5E-AA50-95EC-7B8B-EBBBF03D8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Кортикостероиди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D46E68-30C8-B3F5-9800-A668BC1262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1413" y="2234074"/>
            <a:ext cx="4077701" cy="3541714"/>
          </a:xfrm>
        </p:spPr>
        <p:txBody>
          <a:bodyPr/>
          <a:lstStyle/>
          <a:p>
            <a:r>
              <a:rPr lang="sr-Cyrl-RS" b="1" i="0" dirty="0" err="1">
                <a:effectLst/>
              </a:rPr>
              <a:t>Преднизон</a:t>
            </a:r>
            <a:endParaRPr lang="sr-Cyrl-RS" b="1" i="0" dirty="0">
              <a:effectLst/>
            </a:endParaRPr>
          </a:p>
          <a:p>
            <a:r>
              <a:rPr lang="sr-Cyrl-RS" b="1" i="0" dirty="0" err="1">
                <a:effectLst/>
              </a:rPr>
              <a:t>Метилпреднизолон</a:t>
            </a:r>
            <a:endParaRPr lang="sr-Cyrl-RS" b="1" dirty="0"/>
          </a:p>
          <a:p>
            <a:r>
              <a:rPr lang="sr-Cyrl-RS" b="1" i="0" dirty="0" err="1">
                <a:effectLst/>
              </a:rPr>
              <a:t>Дексаметазон</a:t>
            </a:r>
            <a:endParaRPr lang="sr-Cyrl-RS" b="1" i="0" dirty="0">
              <a:effectLst/>
            </a:endParaRPr>
          </a:p>
          <a:p>
            <a:r>
              <a:rPr lang="sr-Cyrl-RS" b="0" i="0" dirty="0" err="1">
                <a:effectLst/>
              </a:rPr>
              <a:t>Глукокортикоиди</a:t>
            </a:r>
            <a:r>
              <a:rPr lang="sr-Cyrl-RS" b="0" i="0" dirty="0">
                <a:effectLst/>
              </a:rPr>
              <a:t> имају антиинфламаторно, </a:t>
            </a:r>
            <a:r>
              <a:rPr lang="sr-Cyrl-RS" b="0" i="0" dirty="0" err="1">
                <a:effectLst/>
              </a:rPr>
              <a:t>имуносупресивно</a:t>
            </a:r>
            <a:r>
              <a:rPr lang="sr-Cyrl-RS" b="0" i="0" dirty="0">
                <a:effectLst/>
              </a:rPr>
              <a:t> и </a:t>
            </a:r>
            <a:r>
              <a:rPr lang="sr-Cyrl-RS" b="0" i="0" dirty="0" err="1">
                <a:effectLst/>
              </a:rPr>
              <a:t>антиалергијско</a:t>
            </a:r>
            <a:r>
              <a:rPr lang="sr-Cyrl-RS" b="0" i="0" dirty="0">
                <a:effectLst/>
              </a:rPr>
              <a:t> дејство. 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D38505-CB46-72D4-CED3-D9B0CCFB49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34074"/>
            <a:ext cx="4875211" cy="3541714"/>
          </a:xfrm>
        </p:spPr>
        <p:txBody>
          <a:bodyPr/>
          <a:lstStyle/>
          <a:p>
            <a:r>
              <a:rPr lang="sr-Cyrl-RS" b="0" i="0" dirty="0">
                <a:effectLst/>
              </a:rPr>
              <a:t>Они </a:t>
            </a:r>
            <a:r>
              <a:rPr lang="sr-Cyrl-RS" b="0" i="0" dirty="0" err="1">
                <a:effectLst/>
              </a:rPr>
              <a:t>модулишу</a:t>
            </a:r>
            <a:r>
              <a:rPr lang="sr-Cyrl-RS" b="0" i="0" dirty="0">
                <a:effectLst/>
              </a:rPr>
              <a:t> експресију гена и редукују активност имунолошког система, спречавајући </a:t>
            </a:r>
            <a:r>
              <a:rPr lang="sr-Cyrl-RS" b="0" i="0" dirty="0" err="1">
                <a:effectLst/>
              </a:rPr>
              <a:t>аутоимунске</a:t>
            </a:r>
            <a:r>
              <a:rPr lang="sr-Cyrl-RS" b="0" i="0" dirty="0">
                <a:effectLst/>
              </a:rPr>
              <a:t> реакције које могу довести до </a:t>
            </a:r>
            <a:r>
              <a:rPr lang="sr-Cyrl-RS" b="0" i="0" dirty="0" err="1">
                <a:effectLst/>
              </a:rPr>
              <a:t>тромбоцитопеније</a:t>
            </a:r>
            <a:r>
              <a:rPr lang="sr-Cyrl-RS" b="0" i="0" dirty="0">
                <a:effectLst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028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781B4-3012-BB87-4F4A-F515F6817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0" dirty="0" err="1">
                <a:effectLst/>
              </a:rPr>
              <a:t>Нељежени</a:t>
            </a:r>
            <a:r>
              <a:rPr lang="sr-Cyrl-RS" b="1" i="0" dirty="0">
                <a:effectLst/>
              </a:rPr>
              <a:t> ефекти: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AE33F1-C988-F3E4-C5E3-275FE04C430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i="0" dirty="0">
                <a:effectLst/>
                <a:cs typeface="Calibri" panose="020F0502020204030204" pitchFamily="34" charset="0"/>
              </a:rPr>
              <a:t>Дуготрајна употреба може довести до:</a:t>
            </a:r>
          </a:p>
          <a:p>
            <a:r>
              <a:rPr lang="ru-RU" b="0" i="0" dirty="0">
                <a:effectLst/>
                <a:cs typeface="Calibri" panose="020F0502020204030204" pitchFamily="34" charset="0"/>
              </a:rPr>
              <a:t> остеопорозе</a:t>
            </a:r>
          </a:p>
          <a:p>
            <a:r>
              <a:rPr lang="ru-RU" b="0" i="0" dirty="0">
                <a:effectLst/>
                <a:cs typeface="Calibri" panose="020F0502020204030204" pitchFamily="34" charset="0"/>
              </a:rPr>
              <a:t>мускуларних слабости</a:t>
            </a:r>
          </a:p>
          <a:p>
            <a:r>
              <a:rPr lang="ru-RU" b="0" i="0" dirty="0">
                <a:effectLst/>
                <a:cs typeface="Calibri" panose="020F0502020204030204" pitchFamily="34" charset="0"/>
              </a:rPr>
              <a:t>ретенције течности</a:t>
            </a:r>
          </a:p>
          <a:p>
            <a:r>
              <a:rPr lang="ru-RU" b="0" i="0" dirty="0">
                <a:effectLst/>
                <a:cs typeface="Calibri" panose="020F0502020204030204" pitchFamily="34" charset="0"/>
              </a:rPr>
              <a:t>повећаног ризика за настана инфекција</a:t>
            </a:r>
          </a:p>
          <a:p>
            <a:r>
              <a:rPr lang="ru-RU" b="0" i="0" dirty="0">
                <a:effectLst/>
                <a:cs typeface="Calibri" panose="020F0502020204030204" pitchFamily="34" charset="0"/>
              </a:rPr>
              <a:t>интолеранције на глукозу</a:t>
            </a:r>
            <a:endParaRPr lang="en-US" dirty="0">
              <a:cs typeface="Calibri" panose="020F050202020403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66409A-6552-DABC-17EB-613F4AD22D0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b="0" i="0" dirty="0">
                <a:effectLst/>
                <a:cs typeface="Calibri" panose="020F0502020204030204" pitchFamily="34" charset="0"/>
              </a:rPr>
              <a:t>појаве акни и </a:t>
            </a:r>
            <a:r>
              <a:rPr lang="sr-Cyrl-RS" b="0" i="0" dirty="0" err="1">
                <a:effectLst/>
                <a:cs typeface="Calibri" panose="020F0502020204030204" pitchFamily="34" charset="0"/>
              </a:rPr>
              <a:t>стрија</a:t>
            </a:r>
            <a:endParaRPr lang="sr-Cyrl-RS" b="0" i="0" dirty="0">
              <a:effectLst/>
              <a:cs typeface="Calibri" panose="020F0502020204030204" pitchFamily="34" charset="0"/>
            </a:endParaRPr>
          </a:p>
          <a:p>
            <a:r>
              <a:rPr lang="ru-RU" b="0" i="0" dirty="0">
                <a:effectLst/>
                <a:cs typeface="Calibri" panose="020F0502020204030204" pitchFamily="34" charset="0"/>
              </a:rPr>
              <a:t>гастритиса, улцерација и повећаног ризика за настанак гастроинтестиналног крварења</a:t>
            </a:r>
          </a:p>
          <a:p>
            <a:endParaRPr lang="en-US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972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877F4-3E10-2B74-66F5-FA63D1EA8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0" dirty="0" err="1">
                <a:effectLst/>
              </a:rPr>
              <a:t>Имуносупресивни</a:t>
            </a:r>
            <a:r>
              <a:rPr lang="sr-Cyrl-RS" b="1" i="0" dirty="0">
                <a:effectLst/>
                <a:latin typeface="Söhne"/>
              </a:rPr>
              <a:t> лекови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D9A3B0-7D97-BC77-AA42-EBF346584D4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r-Cyrl-RS" b="1" i="0" dirty="0" err="1">
                <a:effectLst/>
              </a:rPr>
              <a:t>Азатиоприн</a:t>
            </a:r>
            <a:endParaRPr lang="sr-Cyrl-RS" b="1" i="0" dirty="0">
              <a:effectLst/>
            </a:endParaRPr>
          </a:p>
          <a:p>
            <a:r>
              <a:rPr lang="sr-Cyrl-RS" b="1" i="0" dirty="0" err="1">
                <a:effectLst/>
              </a:rPr>
              <a:t>Циклоспорин</a:t>
            </a:r>
            <a:r>
              <a:rPr lang="sr-Cyrl-RS" b="1" dirty="0"/>
              <a:t> А</a:t>
            </a:r>
          </a:p>
          <a:p>
            <a:r>
              <a:rPr lang="sr-Cyrl-RS" b="1" i="0" dirty="0" err="1">
                <a:effectLst/>
              </a:rPr>
              <a:t>Циклофосфамид</a:t>
            </a:r>
            <a:endParaRPr lang="sr-Cyrl-RS" b="1" i="0" dirty="0">
              <a:effectLst/>
            </a:endParaRPr>
          </a:p>
          <a:p>
            <a:r>
              <a:rPr lang="sr-Cyrl-RS" b="0" i="0" dirty="0">
                <a:effectLst/>
              </a:rPr>
              <a:t>Ови лекови се користе за </a:t>
            </a:r>
            <a:r>
              <a:rPr lang="sr-Cyrl-RS" b="0" i="0" dirty="0" err="1">
                <a:effectLst/>
              </a:rPr>
              <a:t>супресију</a:t>
            </a:r>
            <a:r>
              <a:rPr lang="sr-Cyrl-RS" b="0" i="0" dirty="0">
                <a:effectLst/>
              </a:rPr>
              <a:t> </a:t>
            </a:r>
            <a:r>
              <a:rPr lang="sr-Cyrl-RS" b="0" i="0" dirty="0" err="1">
                <a:effectLst/>
              </a:rPr>
              <a:t>имунског</a:t>
            </a:r>
            <a:r>
              <a:rPr lang="sr-Cyrl-RS" b="0" i="0" dirty="0">
                <a:effectLst/>
              </a:rPr>
              <a:t> одговора и смањење ефеката </a:t>
            </a:r>
            <a:r>
              <a:rPr lang="sr-Cyrl-RS" b="0" i="0" dirty="0" err="1">
                <a:effectLst/>
              </a:rPr>
              <a:t>аутоимунских</a:t>
            </a:r>
            <a:r>
              <a:rPr lang="sr-Cyrl-RS" b="0" i="0" dirty="0">
                <a:effectLst/>
              </a:rPr>
              <a:t> реакција. 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F08DB-65F5-495A-0D4A-295B4151A44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r-Cyrl-RS" b="1" i="0" dirty="0" err="1">
                <a:effectLst/>
              </a:rPr>
              <a:t>Азатиоприн</a:t>
            </a:r>
            <a:r>
              <a:rPr lang="en-US" b="0" i="0" dirty="0">
                <a:effectLst/>
              </a:rPr>
              <a:t> </a:t>
            </a:r>
            <a:r>
              <a:rPr lang="sr-Cyrl-RS" b="0" i="0" dirty="0">
                <a:effectLst/>
              </a:rPr>
              <a:t>и </a:t>
            </a:r>
            <a:r>
              <a:rPr lang="sr-Cyrl-RS" b="1" i="0" dirty="0" err="1">
                <a:effectLst/>
              </a:rPr>
              <a:t>Циклоспорин</a:t>
            </a:r>
            <a:r>
              <a:rPr lang="sr-Cyrl-RS" b="1" dirty="0"/>
              <a:t> А</a:t>
            </a:r>
            <a:r>
              <a:rPr lang="en-US" b="0" i="0" dirty="0">
                <a:effectLst/>
              </a:rPr>
              <a:t> </a:t>
            </a:r>
            <a:r>
              <a:rPr lang="sr-Cyrl-RS" b="0" i="0" dirty="0">
                <a:effectLst/>
              </a:rPr>
              <a:t>делују на различите фазе активације Т ћелија, док </a:t>
            </a:r>
            <a:r>
              <a:rPr lang="sr-Cyrl-RS" b="1" i="0" dirty="0" err="1">
                <a:effectLst/>
              </a:rPr>
              <a:t>Циклофосфамид</a:t>
            </a:r>
            <a:r>
              <a:rPr lang="sr-Cyrl-RS" b="1" i="0" dirty="0">
                <a:effectLst/>
              </a:rPr>
              <a:t> </a:t>
            </a:r>
            <a:r>
              <a:rPr lang="sr-Cyrl-RS" b="0" i="0" dirty="0">
                <a:effectLst/>
              </a:rPr>
              <a:t>делује на ДНК и спречава деловање </a:t>
            </a:r>
            <a:r>
              <a:rPr lang="sr-Cyrl-RS" b="0" i="0" dirty="0" err="1">
                <a:effectLst/>
              </a:rPr>
              <a:t>имунских</a:t>
            </a:r>
            <a:r>
              <a:rPr lang="sr-Cyrl-RS" b="0" i="0" dirty="0">
                <a:effectLst/>
              </a:rPr>
              <a:t> ћелија.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874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305AD-D13C-CC28-E700-AB59F7719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896224"/>
            <a:ext cx="8229600" cy="1143000"/>
          </a:xfrm>
        </p:spPr>
        <p:txBody>
          <a:bodyPr>
            <a:normAutofit/>
          </a:bodyPr>
          <a:lstStyle/>
          <a:p>
            <a:r>
              <a:rPr lang="sr-Cyrl-RS" b="1" i="0" dirty="0" err="1">
                <a:effectLst/>
              </a:rPr>
              <a:t>Нељежени</a:t>
            </a:r>
            <a:r>
              <a:rPr lang="sr-Cyrl-RS" b="1" i="0" dirty="0">
                <a:effectLst/>
              </a:rPr>
              <a:t> ефекти и интеракције: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53C672-2827-3892-601E-8A84B00E40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3501" y="2390917"/>
            <a:ext cx="5922499" cy="2779553"/>
          </a:xfrm>
        </p:spPr>
        <p:txBody>
          <a:bodyPr/>
          <a:lstStyle/>
          <a:p>
            <a:r>
              <a:rPr lang="sr-Cyrl-RS" b="1" i="0" dirty="0" err="1">
                <a:effectLst/>
              </a:rPr>
              <a:t>Азатиоприн</a:t>
            </a:r>
            <a:r>
              <a:rPr lang="en-US" b="0" i="0" dirty="0">
                <a:effectLst/>
              </a:rPr>
              <a:t> </a:t>
            </a:r>
            <a:r>
              <a:rPr lang="sr-Cyrl-RS" b="0" i="0" dirty="0">
                <a:effectLst/>
              </a:rPr>
              <a:t>може ступити у интеракције са </a:t>
            </a:r>
            <a:r>
              <a:rPr lang="sr-Cyrl-RS" b="0" i="0" dirty="0" err="1">
                <a:effectLst/>
              </a:rPr>
              <a:t>алопуринолом</a:t>
            </a:r>
            <a:r>
              <a:rPr lang="sr-Cyrl-RS" b="0" i="0" dirty="0">
                <a:effectLst/>
              </a:rPr>
              <a:t>.</a:t>
            </a:r>
          </a:p>
          <a:p>
            <a:r>
              <a:rPr lang="sr-Cyrl-RS" b="1" i="0" dirty="0" err="1">
                <a:effectLst/>
              </a:rPr>
              <a:t>Циклоспорин</a:t>
            </a:r>
            <a:r>
              <a:rPr lang="sr-Cyrl-RS" b="1" dirty="0"/>
              <a:t> А и </a:t>
            </a:r>
            <a:r>
              <a:rPr lang="sr-Cyrl-RS" b="1" i="0" dirty="0" err="1">
                <a:effectLst/>
              </a:rPr>
              <a:t>Циклофосфамид</a:t>
            </a:r>
            <a:r>
              <a:rPr lang="sr-Cyrl-RS" b="1" dirty="0"/>
              <a:t> </a:t>
            </a:r>
            <a:r>
              <a:rPr lang="sr-Cyrl-RS" b="0" i="0" dirty="0">
                <a:effectLst/>
              </a:rPr>
              <a:t>имају знатан број интеракција и са лековима и храном.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6B5E4F-89C1-0B88-4183-3BFA21981C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44287" y="2390917"/>
            <a:ext cx="5274212" cy="2940739"/>
          </a:xfrm>
        </p:spPr>
        <p:txBody>
          <a:bodyPr/>
          <a:lstStyle/>
          <a:p>
            <a:r>
              <a:rPr lang="ru-RU" b="1" i="0" dirty="0">
                <a:effectLst/>
              </a:rPr>
              <a:t>Нељежени ефекти</a:t>
            </a:r>
            <a:r>
              <a:rPr lang="sr-Latn-RS" b="1" i="0" dirty="0">
                <a:effectLst/>
              </a:rPr>
              <a:t> </a:t>
            </a:r>
            <a:r>
              <a:rPr lang="sr-Cyrl-RS" i="0" dirty="0">
                <a:effectLst/>
              </a:rPr>
              <a:t>м</a:t>
            </a:r>
            <a:r>
              <a:rPr lang="ru-RU" b="0" i="0" dirty="0">
                <a:effectLst/>
              </a:rPr>
              <a:t>огу укључивати гастроинтестиналне проблеме, појачан ризик за настанак инфекција, бубрежну инсуфицијенцију и анемију.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086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5BB9B-D1CC-6AAB-6FE5-605C60673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0" dirty="0" err="1">
                <a:effectLst/>
              </a:rPr>
              <a:t>Микофенолат</a:t>
            </a:r>
            <a:r>
              <a:rPr lang="sr-Cyrl-RS" b="1" i="0" dirty="0">
                <a:effectLst/>
              </a:rPr>
              <a:t> </a:t>
            </a:r>
            <a:r>
              <a:rPr lang="sr-Cyrl-RS" b="1" i="0" dirty="0" err="1">
                <a:effectLst/>
              </a:rPr>
              <a:t>мофетил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C4A8D7-F8CF-B959-7A9C-D94E85844B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165" y="2432366"/>
            <a:ext cx="5587636" cy="2511427"/>
          </a:xfrm>
        </p:spPr>
        <p:txBody>
          <a:bodyPr/>
          <a:lstStyle/>
          <a:p>
            <a:r>
              <a:rPr lang="ru-RU" b="0" i="0" dirty="0">
                <a:effectLst/>
                <a:cs typeface="Calibri" panose="020F0502020204030204" pitchFamily="34" charset="0"/>
              </a:rPr>
              <a:t>Делује тако што инхибира инозин монофосфат дехидрогеназу и спречава пролиферацију Т и B ћелија.</a:t>
            </a:r>
            <a:endParaRPr lang="en-US" dirty="0">
              <a:cs typeface="Calibri" panose="020F050202020403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62707-678C-DBC6-81B2-C13E69FB37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32366"/>
            <a:ext cx="5587635" cy="2646071"/>
          </a:xfrm>
        </p:spPr>
        <p:txBody>
          <a:bodyPr/>
          <a:lstStyle/>
          <a:p>
            <a:r>
              <a:rPr lang="ru-RU" b="0" i="0" dirty="0">
                <a:effectLst/>
                <a:cs typeface="Calibri" panose="020F0502020204030204" pitchFamily="34" charset="0"/>
              </a:rPr>
              <a:t>Често ступа у интеракције са циклоспорином и такролимусом.</a:t>
            </a:r>
            <a:endParaRPr lang="en-US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659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611DD-6FD3-98A2-D9FE-CEDAD70E2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0" dirty="0" err="1">
                <a:effectLst/>
              </a:rPr>
              <a:t>Даназол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71B16-E638-65AA-2CE8-844D8A191B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8695" y="2249486"/>
            <a:ext cx="4878389" cy="3541714"/>
          </a:xfrm>
        </p:spPr>
        <p:txBody>
          <a:bodyPr/>
          <a:lstStyle/>
          <a:p>
            <a:r>
              <a:rPr lang="sr-Cyrl-RS" b="0" i="0" dirty="0" err="1">
                <a:effectLst/>
                <a:cs typeface="Calibri" panose="020F0502020204030204" pitchFamily="34" charset="0"/>
              </a:rPr>
              <a:t>Даназол</a:t>
            </a:r>
            <a:r>
              <a:rPr lang="sr-Cyrl-RS" b="0" i="0" dirty="0">
                <a:effectLst/>
                <a:cs typeface="Calibri" panose="020F0502020204030204" pitchFamily="34" charset="0"/>
              </a:rPr>
              <a:t> је синтетички </a:t>
            </a:r>
            <a:r>
              <a:rPr lang="sr-Cyrl-RS" b="0" i="0" dirty="0" err="1">
                <a:effectLst/>
                <a:cs typeface="Calibri" panose="020F0502020204030204" pitchFamily="34" charset="0"/>
              </a:rPr>
              <a:t>стероид</a:t>
            </a:r>
            <a:r>
              <a:rPr lang="sr-Cyrl-RS" b="0" i="0" dirty="0">
                <a:effectLst/>
                <a:cs typeface="Calibri" panose="020F0502020204030204" pitchFamily="34" charset="0"/>
              </a:rPr>
              <a:t> који испољава </a:t>
            </a:r>
            <a:r>
              <a:rPr lang="sr-Cyrl-RS" b="0" i="0" dirty="0" err="1">
                <a:effectLst/>
                <a:cs typeface="Calibri" panose="020F0502020204030204" pitchFamily="34" charset="0"/>
              </a:rPr>
              <a:t>андрогене</a:t>
            </a:r>
            <a:r>
              <a:rPr lang="sr-Cyrl-RS" b="0" i="0" dirty="0">
                <a:effectLst/>
                <a:cs typeface="Calibri" panose="020F0502020204030204" pitchFamily="34" charset="0"/>
              </a:rPr>
              <a:t>, </a:t>
            </a:r>
            <a:r>
              <a:rPr lang="sr-Cyrl-RS" b="0" i="0" dirty="0" err="1">
                <a:effectLst/>
                <a:cs typeface="Calibri" panose="020F0502020204030204" pitchFamily="34" charset="0"/>
              </a:rPr>
              <a:t>анаболичке</a:t>
            </a:r>
            <a:r>
              <a:rPr lang="sr-Cyrl-RS" b="0" i="0" dirty="0">
                <a:effectLst/>
                <a:cs typeface="Calibri" panose="020F0502020204030204" pitchFamily="34" charset="0"/>
              </a:rPr>
              <a:t> и </a:t>
            </a:r>
            <a:r>
              <a:rPr lang="sr-Cyrl-RS" b="0" i="0" dirty="0" err="1">
                <a:effectLst/>
                <a:cs typeface="Calibri" panose="020F0502020204030204" pitchFamily="34" charset="0"/>
              </a:rPr>
              <a:t>антитуморске</a:t>
            </a:r>
            <a:r>
              <a:rPr lang="sr-Cyrl-RS" b="0" i="0" dirty="0">
                <a:effectLst/>
                <a:cs typeface="Calibri" panose="020F0502020204030204" pitchFamily="34" charset="0"/>
              </a:rPr>
              <a:t> ефекте.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DA1832-07FE-D1FB-83DF-CD83D10BBD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14918" y="2249486"/>
            <a:ext cx="5321105" cy="3541714"/>
          </a:xfrm>
        </p:spPr>
        <p:txBody>
          <a:bodyPr/>
          <a:lstStyle/>
          <a:p>
            <a:r>
              <a:rPr lang="sr-Cyrl-RS" b="0" i="0" dirty="0">
                <a:effectLst/>
                <a:cs typeface="Calibri" panose="020F0502020204030204" pitchFamily="34" charset="0"/>
              </a:rPr>
              <a:t>У контексту </a:t>
            </a:r>
            <a:r>
              <a:rPr lang="sr-Cyrl-RS" b="0" i="0" dirty="0" err="1">
                <a:effectLst/>
                <a:cs typeface="Calibri" panose="020F0502020204030204" pitchFamily="34" charset="0"/>
              </a:rPr>
              <a:t>тромбоцитопеније</a:t>
            </a:r>
            <a:r>
              <a:rPr lang="sr-Cyrl-RS" b="0" i="0" dirty="0">
                <a:effectLst/>
                <a:cs typeface="Calibri" panose="020F0502020204030204" pitchFamily="34" charset="0"/>
              </a:rPr>
              <a:t>, </a:t>
            </a:r>
            <a:r>
              <a:rPr lang="sr-Cyrl-RS" b="0" i="0" dirty="0" err="1">
                <a:effectLst/>
                <a:cs typeface="Calibri" panose="020F0502020204030204" pitchFamily="34" charset="0"/>
              </a:rPr>
              <a:t>даназол</a:t>
            </a:r>
            <a:r>
              <a:rPr lang="sr-Cyrl-RS" b="0" i="0" dirty="0">
                <a:effectLst/>
                <a:cs typeface="Calibri" panose="020F0502020204030204" pitchFamily="34" charset="0"/>
              </a:rPr>
              <a:t> се користи као стимуланс за повећање производње еритроцита и тромбоцита.</a:t>
            </a:r>
            <a:endParaRPr lang="en-US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326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EC58E-EE6C-970C-F796-A41BA7D85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0" dirty="0" err="1">
                <a:effectLst/>
              </a:rPr>
              <a:t>Дапсон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530D8-5094-6194-FE70-1D7A1780BD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1582" y="2097088"/>
            <a:ext cx="4878389" cy="2334235"/>
          </a:xfrm>
        </p:spPr>
        <p:txBody>
          <a:bodyPr>
            <a:normAutofit fontScale="92500"/>
          </a:bodyPr>
          <a:lstStyle/>
          <a:p>
            <a:r>
              <a:rPr lang="ru-RU" dirty="0">
                <a:cs typeface="Calibri" panose="020F0502020204030204" pitchFamily="34" charset="0"/>
              </a:rPr>
              <a:t>Дапсон је антибиотик који се користи у лечењу различитих дерматолошких обољења.</a:t>
            </a:r>
            <a:endParaRPr lang="en-US" dirty="0">
              <a:cs typeface="Calibri" panose="020F050202020403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5C433D-65CB-AAAB-8372-4C743A56A7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988840"/>
            <a:ext cx="5658727" cy="3145868"/>
          </a:xfrm>
        </p:spPr>
        <p:txBody>
          <a:bodyPr>
            <a:normAutofit fontScale="92500"/>
          </a:bodyPr>
          <a:lstStyle/>
          <a:p>
            <a:r>
              <a:rPr lang="ru-RU" b="0" i="0" dirty="0">
                <a:effectLst/>
                <a:cs typeface="Calibri" panose="020F0502020204030204" pitchFamily="34" charset="0"/>
              </a:rPr>
              <a:t>У контексту тромбоцитопеније, он се често користи у лечењу </a:t>
            </a:r>
            <a:r>
              <a:rPr lang="sr-Cyrl-RS" b="0" i="0" dirty="0">
                <a:effectLst/>
                <a:cs typeface="Calibri" panose="020F0502020204030204" pitchFamily="34" charset="0"/>
              </a:rPr>
              <a:t>ИТП</a:t>
            </a:r>
            <a:r>
              <a:rPr lang="ru-RU" b="0" i="0" dirty="0">
                <a:effectLst/>
                <a:cs typeface="Calibri" panose="020F0502020204030204" pitchFamily="34" charset="0"/>
              </a:rPr>
              <a:t>, као и других аутоимунских обољења. </a:t>
            </a:r>
            <a:endParaRPr lang="sr-Latn-RS" b="0" i="0" dirty="0">
              <a:effectLst/>
              <a:cs typeface="Calibri" panose="020F0502020204030204" pitchFamily="34" charset="0"/>
            </a:endParaRPr>
          </a:p>
          <a:p>
            <a:r>
              <a:rPr lang="ru-RU" b="0" i="0" dirty="0">
                <a:effectLst/>
                <a:cs typeface="Calibri" panose="020F0502020204030204" pitchFamily="34" charset="0"/>
              </a:rPr>
              <a:t>Дапсон делује тако што смањује активност имунског система и утиче на различите медиаторе запаљења.</a:t>
            </a:r>
            <a:endParaRPr lang="en-US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2564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24</TotalTime>
  <Words>470</Words>
  <Application>Microsoft Office PowerPoint</Application>
  <PresentationFormat>Widescreen</PresentationFormat>
  <Paragraphs>67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Comic Sans MS</vt:lpstr>
      <vt:lpstr>Söhne</vt:lpstr>
      <vt:lpstr>Symbol</vt:lpstr>
      <vt:lpstr>Times New Roman</vt:lpstr>
      <vt:lpstr>Tw Cen MT</vt:lpstr>
      <vt:lpstr>Circuit</vt:lpstr>
      <vt:lpstr>Терапија код ТромбоцитопенијA</vt:lpstr>
      <vt:lpstr>PowerPoint Presentation</vt:lpstr>
      <vt:lpstr>Кортикостероиди</vt:lpstr>
      <vt:lpstr>Нељежени ефекти:</vt:lpstr>
      <vt:lpstr>Имуносупресивни лекови</vt:lpstr>
      <vt:lpstr>Нељежени ефекти и интеракције:</vt:lpstr>
      <vt:lpstr>Микофенолат мофетил</vt:lpstr>
      <vt:lpstr>Даназол</vt:lpstr>
      <vt:lpstr>Дапсон</vt:lpstr>
      <vt:lpstr>Ритуксимаб</vt:lpstr>
      <vt:lpstr>Campath-1H (Alemtuzumab)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Терапија код Тромбоцитопеније</dc:title>
  <dc:creator>Boki</dc:creator>
  <cp:lastModifiedBy>Boki</cp:lastModifiedBy>
  <cp:revision>3</cp:revision>
  <dcterms:created xsi:type="dcterms:W3CDTF">2024-02-06T17:59:30Z</dcterms:created>
  <dcterms:modified xsi:type="dcterms:W3CDTF">2024-02-06T18:23:41Z</dcterms:modified>
</cp:coreProperties>
</file>